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svm" ContentType="image/unknown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72" r:id="rId3"/>
    <p:sldMasterId id="2147483684" r:id="rId4"/>
  </p:sldMasterIdLst>
  <p:notesMasterIdLst>
    <p:notesMasterId r:id="rId19"/>
  </p:notesMasterIdLst>
  <p:handoutMasterIdLst>
    <p:handoutMasterId r:id="rId20"/>
  </p:handout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</p:sldIdLst>
  <p:sldSz cx="10080625" cy="7559675" type="screen4x3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59" d="100"/>
          <a:sy n="59" d="100"/>
        </p:scale>
        <p:origin x="-1304" y="-68"/>
      </p:cViewPr>
      <p:guideLst>
        <p:guide orient="horz" pos="2381"/>
        <p:guide pos="317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notesMaster" Target="notesMasters/notesMaster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IN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Date Placeholder 2"/>
          <p:cNvSpPr txBox="1">
            <a:spLocks noGrp="1"/>
          </p:cNvSpPr>
          <p:nvPr>
            <p:ph type="dt" sz="quarter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IN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ooter Placeholder 3"/>
          <p:cNvSpPr txBox="1">
            <a:spLocks noGrp="1"/>
          </p:cNvSpPr>
          <p:nvPr>
            <p:ph type="ftr" sz="quarter" idx="2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IN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5" name="Slide Number Placeholder 4"/>
          <p:cNvSpPr txBox="1">
            <a:spLocks noGrp="1"/>
          </p:cNvSpPr>
          <p:nvPr>
            <p:ph type="sldNum" sz="quarter" idx="3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wrap="none" lIns="90000" tIns="45000" rIns="90000" bIns="45000" anchor="b" anchorCtr="0" compatLnSpc="0"/>
          <a:lstStyle/>
          <a:p>
            <a:pPr marL="0" marR="0" lvl="0" indent="0" algn="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4258FB5-B825-4F5C-8344-0A2080792007}" type="slidenum">
              <a:t>‹#›</a:t>
            </a:fld>
            <a:endParaRPr lang="en-IN" sz="14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3816366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jpg>
</file>

<file path=ppt/media/image12.png>
</file>

<file path=ppt/media/image13.png>
</file>

<file path=ppt/media/image14.jpg>
</file>

<file path=ppt/media/image15.png>
</file>

<file path=ppt/media/image16.jpg>
</file>

<file path=ppt/media/image17.svm>
</file>

<file path=ppt/media/image2.png>
</file>

<file path=ppt/media/image3.png>
</file>

<file path=ppt/media/image4.png>
</file>

<file path=ppt/media/image5.jpg>
</file>

<file path=ppt/media/image6.jp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 idx="2"/>
          </p:nvPr>
        </p:nvSpPr>
        <p:spPr>
          <a:xfrm>
            <a:off x="1107000" y="812520"/>
            <a:ext cx="5345280" cy="4008959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3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IN"/>
          </a:p>
        </p:txBody>
      </p:sp>
      <p:sp>
        <p:nvSpPr>
          <p:cNvPr id="4" name="Header Placeholder 3"/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5" name="Date Placeholder 4"/>
          <p:cNvSpPr txBox="1">
            <a:spLocks noGrp="1"/>
          </p:cNvSpPr>
          <p:nvPr>
            <p:ph type="dt" idx="1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Footer Placeholder 5"/>
          <p:cNvSpPr txBox="1">
            <a:spLocks noGrp="1"/>
          </p:cNvSpPr>
          <p:nvPr>
            <p:ph type="ftr" sz="quarter" idx="4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/>
          <a:lstStyle>
            <a:lvl1pPr lvl="0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7" name="Slide Number Placeholder 6"/>
          <p:cNvSpPr txBox="1">
            <a:spLocks noGrp="1"/>
          </p:cNvSpPr>
          <p:nvPr>
            <p:ph type="sldNum" sz="quarter" idx="5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="b" anchorCtr="0"/>
          <a:lstStyle>
            <a:lvl1pPr lvl="0" algn="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013F1104-DBCC-409D-BFAC-97BD9CEE01FD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9100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IN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/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 noResize="1"/>
          </p:cNvSpPr>
          <p:nvPr>
            <p:ph type="sldImg"/>
          </p:nvPr>
        </p:nvSpPr>
        <p:spPr>
          <a:xfrm>
            <a:off x="1106488" y="812800"/>
            <a:ext cx="5345112" cy="4008438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/>
          <p:cNvSpPr txBox="1">
            <a:spLocks noGrp="1"/>
          </p:cNvSpPr>
          <p:nvPr>
            <p:ph type="body" sz="quarter" idx="1"/>
          </p:nvPr>
        </p:nvSpPr>
        <p:spPr/>
        <p:txBody>
          <a:bodyPr vert="horz">
            <a:spAutoFit/>
          </a:bodyPr>
          <a:lstStyle/>
          <a:p>
            <a:pPr rtl="0"/>
            <a:endParaRPr lang="en-IN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31C8207-F02D-4C77-9ADD-BF8C57DEAE8E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46706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D831409-1846-4A6A-AC3E-6B0A3117216B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5389149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D49D190-BE01-414D-9F27-ACA0621CD5AC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4187762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4F8ECE5-38B4-491F-8B64-0E55FCA1AA7C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804857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FE91FD4-81E4-4146-8A8C-69FCB7B68E7E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25748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5246D4D-B258-43CB-BCA2-20D50B576D6C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26840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4DE6864-003F-45FD-9638-C166475BE505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3586922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39FB3EDC-373E-4737-BF7F-CF451396367C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387196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949D604-64BC-4A59-91DA-63FA9DE9E13E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4127170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61620D5-AAAC-418C-B5CF-73799EBEECE9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32556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FB99E62-3406-45E9-9F05-B1FCFD408D4A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4514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9E5B766-0574-46C5-B391-267A3CF0A815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11464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A1DF0D1-836D-4019-BA07-7D52347F8837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315175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9A8AAC9-6BD1-4D0E-A662-4E083CDA59DB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181645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1BCF210-47C3-40C5-BAE4-AC5DE4649204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964060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58B4566C-0BE4-4B3E-9098-C442A792A510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66179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2C8AA49-E9AA-46DD-8217-2FB47DCAB036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1069656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821EE60-523F-40C4-BAB4-304FBB21ED50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761736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2BF50197-7778-4CA7-9B0F-47789E0A4C7E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5263905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C19C3EA-744B-4180-85FE-6D42E65AD077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26851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8C02311-FB39-48F9-AB53-E866CBF0812D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20963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4C7A017-AD60-44D9-BFCF-FAD9A7D9900A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50235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D28E07A-58BE-4F7B-B4D3-B776CE8D49D5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7621678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8842C4E-0971-48AA-BDBF-39381BEE808E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28048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94D533C-A2E7-462D-B278-71BD8B94BFEE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68125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A672D81-04B1-4539-809B-2BBDACB3D7A2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2139140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E8355F98-5779-4199-BEC6-84F5F0759C1E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3007786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55650" y="2347913"/>
            <a:ext cx="8569325" cy="162083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12888" y="4283075"/>
            <a:ext cx="7056437" cy="1931988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FCEEB97-8EA5-4568-AAB8-36EC6405EA78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26050469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DDC9A00-5551-4B58-88BD-C3469F8C1DC8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812258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96925" y="4857750"/>
            <a:ext cx="8567738" cy="15017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96925" y="3203575"/>
            <a:ext cx="8567738" cy="1654175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4F607822-0738-4AAF-9610-7E51420B892F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44240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7B00A94-5642-41E2-8D71-448ED7EB68FC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0883755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8EEF6DC3-A767-488A-B3C1-548C48250308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8859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A643F06-24A7-4EB4-95A6-F7A3A1D459E6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9394078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3238" y="1768475"/>
            <a:ext cx="4459287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14925" y="1768475"/>
            <a:ext cx="4460875" cy="43846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93354440-078E-4E56-93F0-A2EFA11B2C49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19072640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650E5FB3-12F7-40F8-AE28-BF6D1D9250EC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066294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hf sldNum="0" hdr="0" ftr="0" dt="0"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BA2E68BB-4DAF-4B25-927D-62C8C530D197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7804208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DDFE41FB-95B6-4940-9DD4-0358503E99CE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303377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0FF33A94-9106-49A6-961A-EA3DFC06C292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48435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308850" y="301625"/>
            <a:ext cx="226695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3238" y="301625"/>
            <a:ext cx="6653212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A750F6C2-F513-4F1F-9133-56418AC3D21F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044892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3213"/>
            <a:ext cx="9072563" cy="125888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4825" y="1692275"/>
            <a:ext cx="4452938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4825" y="2397125"/>
            <a:ext cx="4452938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21275" y="1692275"/>
            <a:ext cx="4456113" cy="70485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21275" y="2397125"/>
            <a:ext cx="4456113" cy="435610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735154CE-E510-4B9A-AD03-268A1147DF21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7443813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CA7C6354-01C4-40E4-BF2A-F8EAD7DB6A42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482141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7555FF5-CD31-437A-B8E4-D40900D0B22A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543804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4825" y="301625"/>
            <a:ext cx="3316288" cy="127952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41763" y="301625"/>
            <a:ext cx="5635625" cy="6451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4825" y="1581150"/>
            <a:ext cx="3316288" cy="5172075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FCECA6F2-BC3B-4C24-BE27-8B69ACDB67F7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840712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976438" y="5291138"/>
            <a:ext cx="6048375" cy="625475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976438" y="674688"/>
            <a:ext cx="6048375" cy="45370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976438" y="5916613"/>
            <a:ext cx="6048375" cy="88741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lvl="0"/>
            <a:fld id="{11DD045B-F205-4C2C-AF9A-A399B2CFD014}" type="slidenum"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619760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13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image" Target="../media/image4.png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IN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ct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3FDDE22D-3367-4A01-946D-C87B9D847264}" type="slidenum"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hangingPunct="0">
        <a:tabLst/>
        <a:defRPr lang="en-IN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IN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bodyStyle>
    <p:otherStyle/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IN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ct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A4B1972F-34F7-4FBB-B3FA-84B3A6F7B745}" type="slidenum"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hangingPunct="0">
        <a:tabLst/>
        <a:defRPr lang="en-IN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IN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bodyStyle>
    <p:otherStyle/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IN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ct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30632336-8DA2-41FD-88C7-266C855D73FB}" type="slidenum"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hangingPunct="0">
        <a:tabLst/>
        <a:defRPr lang="en-IN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IN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bodyStyle>
    <p:otherStyle/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1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 txBox="1">
            <a:spLocks noGrp="1"/>
          </p:cNvSpPr>
          <p:nvPr>
            <p:ph type="title"/>
          </p:nvPr>
        </p:nvSpPr>
        <p:spPr>
          <a:xfrm>
            <a:off x="503999" y="301320"/>
            <a:ext cx="9071640" cy="1262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endParaRPr lang="en-IN"/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1"/>
          </p:nvPr>
        </p:nvSpPr>
        <p:spPr>
          <a:xfrm>
            <a:off x="503999" y="1769040"/>
            <a:ext cx="9071640" cy="43844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IN"/>
          </a:p>
        </p:txBody>
      </p:sp>
      <p:sp>
        <p:nvSpPr>
          <p:cNvPr id="4" name="Date Placeholder 3"/>
          <p:cNvSpPr txBox="1">
            <a:spLocks noGrp="1"/>
          </p:cNvSpPr>
          <p:nvPr>
            <p:ph type="dt" sz="half" idx="2"/>
          </p:nvPr>
        </p:nvSpPr>
        <p:spPr>
          <a:xfrm>
            <a:off x="503999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5" name="Footer Placeholder 4"/>
          <p:cNvSpPr txBox="1">
            <a:spLocks noGrp="1"/>
          </p:cNvSpPr>
          <p:nvPr>
            <p:ph type="ftr" sz="quarter" idx="3"/>
          </p:nvPr>
        </p:nvSpPr>
        <p:spPr>
          <a:xfrm>
            <a:off x="3447360" y="6887160"/>
            <a:ext cx="319500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ct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IN"/>
          </a:p>
        </p:txBody>
      </p:sp>
      <p:sp>
        <p:nvSpPr>
          <p:cNvPr id="6" name="Slide Number Placeholder 5"/>
          <p:cNvSpPr txBox="1">
            <a:spLocks noGrp="1"/>
          </p:cNvSpPr>
          <p:nvPr>
            <p:ph type="sldNum" sz="quarter" idx="4"/>
          </p:nvPr>
        </p:nvSpPr>
        <p:spPr>
          <a:xfrm>
            <a:off x="7227360" y="6887160"/>
            <a:ext cx="2348280" cy="521280"/>
          </a:xfrm>
          <a:prstGeom prst="rect">
            <a:avLst/>
          </a:prstGeom>
          <a:noFill/>
          <a:ln>
            <a:noFill/>
          </a:ln>
        </p:spPr>
        <p:txBody>
          <a:bodyPr vert="horz" lIns="0" tIns="0" rIns="0" bIns="0" anchorCtr="0"/>
          <a:lstStyle>
            <a:lvl1pPr lvl="0" algn="r" rtl="0" hangingPunct="0">
              <a:buNone/>
              <a:tabLst/>
              <a:defRPr lang="en-IN" sz="1400" kern="1200">
                <a:latin typeface="Liberation Sans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D7D9F7F4-D54B-43B2-A4F3-E0263CB8E08B}" type="slidenum">
              <a:t>‹#›</a:t>
            </a:fld>
            <a:endParaRPr lang="en-I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hangingPunct="0">
        <a:tabLst/>
        <a:defRPr lang="en-IN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IN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bodyStyle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svm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0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9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9.xml"/><Relationship Id="rId4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 b="1"/>
              <a:t>Smart cctv Camera</a:t>
            </a:r>
          </a:p>
        </p:txBody>
      </p:sp>
      <p:sp>
        <p:nvSpPr>
          <p:cNvPr id="3" name="Subtitle 2"/>
          <p:cNvSpPr txBox="1">
            <a:spLocks noGrp="1"/>
          </p:cNvSpPr>
          <p:nvPr>
            <p:ph type="subTitle" idx="4294967295"/>
          </p:nvPr>
        </p:nvSpPr>
        <p:spPr>
          <a:xfrm>
            <a:off x="576000" y="1374092"/>
            <a:ext cx="9071640" cy="5773375"/>
          </a:xfrm>
        </p:spPr>
        <p:txBody>
          <a:bodyPr vert="horz" anchor="ctr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marL="0" lvl="0" indent="0" algn="ctr" rtl="0">
              <a:buNone/>
            </a:pPr>
            <a:endParaRPr lang="en-IN" dirty="0"/>
          </a:p>
          <a:p>
            <a:pPr marL="0" lvl="0" indent="0" algn="ctr" rtl="0">
              <a:buNone/>
            </a:pPr>
            <a:endParaRPr lang="en-IN" dirty="0"/>
          </a:p>
          <a:p>
            <a:pPr marL="468000" marR="72000" lvl="0" indent="0" algn="ctr" rtl="0">
              <a:spcBef>
                <a:spcPts val="567"/>
              </a:spcBef>
              <a:spcAft>
                <a:spcPts val="283"/>
              </a:spcAft>
              <a:buNone/>
            </a:pPr>
            <a:r>
              <a:rPr lang="en-IN" sz="4000" b="1" dirty="0"/>
              <a:t>Minor Project</a:t>
            </a:r>
          </a:p>
          <a:p>
            <a:pPr marL="0" lvl="0" indent="0" algn="ctr" rtl="0">
              <a:buNone/>
            </a:pPr>
            <a:r>
              <a:rPr lang="en-IN" dirty="0" err="1" smtClean="0"/>
              <a:t>M.Saketh</a:t>
            </a:r>
            <a:endParaRPr lang="en-IN" smtClean="0"/>
          </a:p>
          <a:p>
            <a:pPr marL="0" lvl="0" indent="0" algn="ctr" rtl="0">
              <a:buNone/>
            </a:pPr>
            <a:endParaRPr lang="en-IN" dirty="0"/>
          </a:p>
          <a:p>
            <a:pPr marL="0" lvl="0" indent="0" algn="ctr" rtl="0">
              <a:buNone/>
            </a:pPr>
            <a:endParaRPr lang="en-IN" dirty="0"/>
          </a:p>
          <a:p>
            <a:pPr marL="0" lvl="0" indent="0" algn="just" rtl="0">
              <a:buNone/>
            </a:pPr>
            <a:endParaRPr lang="en-IN" dirty="0"/>
          </a:p>
          <a:p>
            <a:pPr marL="0" lvl="0" indent="0" algn="ctr" rtl="0">
              <a:buNone/>
            </a:pPr>
            <a:endParaRPr lang="en-IN" dirty="0"/>
          </a:p>
          <a:p>
            <a:pPr marL="0" lvl="0" indent="0" algn="l" rtl="0">
              <a:buNone/>
            </a:pPr>
            <a:endParaRPr lang="en-IN" sz="2200"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 sz="4000"/>
              <a:t>Working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/>
            <a:r>
              <a:rPr lang="en-IN"/>
              <a:t>Basically it just detect for motion.</a:t>
            </a:r>
          </a:p>
          <a:p>
            <a:pPr lvl="0" rtl="0"/>
            <a:r>
              <a:rPr lang="en-IN"/>
              <a:t>And then checks the side of moiton either left or right.</a:t>
            </a:r>
          </a:p>
          <a:p>
            <a:pPr lvl="0" rtl="0"/>
            <a:r>
              <a:rPr lang="en-IN"/>
              <a:t>If motion from left then it will check if motion ends towards right and it just captures the image</a:t>
            </a:r>
          </a:p>
          <a:p>
            <a:pPr lvl="0" rtl="0"/>
            <a:r>
              <a:rPr lang="en-IN"/>
              <a:t>Similarly done for right side also.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/>
              <a:t>Find Noises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/>
            <a:r>
              <a:rPr lang="en-IN"/>
              <a:t>It captures two frames:</a:t>
            </a:r>
          </a:p>
          <a:p>
            <a:pPr lvl="1" rtl="0" hangingPunct="0"/>
            <a:r>
              <a:rPr lang="en-IN"/>
              <a:t>Frame1 and Frame2</a:t>
            </a:r>
          </a:p>
          <a:p>
            <a:pPr lvl="0" rtl="0"/>
            <a:r>
              <a:rPr lang="en-IN"/>
              <a:t>Find absolute difference {frame2-frame1}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720000" y="2721960"/>
            <a:ext cx="7703640" cy="4334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49320"/>
            <a:ext cx="9071640" cy="1262160"/>
          </a:xfrm>
        </p:spPr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 sz="4000"/>
              <a:t>Working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311480"/>
            <a:ext cx="9071640" cy="4842000"/>
          </a:xfrm>
        </p:spPr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/>
            <a:r>
              <a:rPr lang="en-IN"/>
              <a:t>It basically do absolute difference between two consecutive frames.</a:t>
            </a:r>
          </a:p>
          <a:p>
            <a:pPr lvl="0" rtl="0"/>
            <a:r>
              <a:rPr lang="en-IN"/>
              <a:t>From that diff we detect for contours/boundaries.</a:t>
            </a:r>
          </a:p>
          <a:p>
            <a:pPr lvl="0" rtl="0"/>
            <a:r>
              <a:rPr lang="en-IN"/>
              <a:t>If boundries are 0 then no motion and vice-versa.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2736000" y="4464000"/>
            <a:ext cx="4514400" cy="11332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/>
              <a:t>Normal vs Smart cctv</a:t>
            </a:r>
          </a:p>
        </p:txBody>
      </p:sp>
      <p:pic>
        <p:nvPicPr>
          <p:cNvPr id="3" name=""/>
          <p:cNvPicPr>
            <a:picLocks noGrp="1" noChangeAspect="1"/>
          </p:cNvPicPr>
          <p:nvPr>
            <p:ph type="tbl" idx="4294967295"/>
          </p:nvPr>
        </p:nvPicPr>
        <p:blipFill>
          <a:blip r:embed="rId3"/>
          <a:stretch>
            <a:fillRect/>
          </a:stretch>
        </p:blipFill>
        <p:spPr>
          <a:xfrm>
            <a:off x="699840" y="2504880"/>
            <a:ext cx="8854560" cy="2168639"/>
          </a:xfrm>
          <a:solidFill>
            <a:srgbClr val="729FCF"/>
          </a:solidFill>
          <a:ln w="0">
            <a:solidFill>
              <a:srgbClr val="3465A4"/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2533320"/>
            <a:ext cx="9071640" cy="1262160"/>
          </a:xfrm>
        </p:spPr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 sz="6600" b="1"/>
              <a:t>Thanks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/>
              <a:t>Todays’s cctv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661039"/>
            <a:ext cx="9071640" cy="4384440"/>
          </a:xfrm>
        </p:spPr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marL="0" lvl="0" indent="0" rtl="0">
              <a:spcBef>
                <a:spcPts val="2268"/>
              </a:spcBef>
              <a:spcAft>
                <a:spcPts val="1701"/>
              </a:spcAft>
            </a:pPr>
            <a:r>
              <a:rPr lang="en-IN" sz="2800"/>
              <a:t>Simply put, they are dumb</a:t>
            </a:r>
          </a:p>
          <a:p>
            <a:pPr marL="0" lvl="0" indent="0" rtl="0">
              <a:spcBef>
                <a:spcPts val="2268"/>
              </a:spcBef>
              <a:spcAft>
                <a:spcPts val="1701"/>
              </a:spcAft>
            </a:pPr>
            <a:r>
              <a:rPr lang="en-IN" sz="2800"/>
              <a:t>Whatever happen they just sit and watch.</a:t>
            </a:r>
          </a:p>
          <a:p>
            <a:pPr marL="0" lvl="0" indent="0" rtl="0">
              <a:spcBef>
                <a:spcPts val="2268"/>
              </a:spcBef>
              <a:spcAft>
                <a:spcPts val="1701"/>
              </a:spcAft>
            </a:pPr>
            <a:r>
              <a:rPr lang="en-IN" sz="2800"/>
              <a:t>Require human interaction to work properly.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909600" y="3816000"/>
            <a:ext cx="3866399" cy="2895839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792000" y="4041359"/>
            <a:ext cx="2510640" cy="2510640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"/>
          <p:cNvPicPr>
            <a:picLocks noChangeAspect="1"/>
          </p:cNvPicPr>
          <p:nvPr/>
        </p:nvPicPr>
        <p:blipFill>
          <a:blip r:embed="rId5">
            <a:lum/>
            <a:alphaModFix/>
          </a:blip>
          <a:srcRect/>
          <a:stretch>
            <a:fillRect/>
          </a:stretch>
        </p:blipFill>
        <p:spPr>
          <a:xfrm rot="2793000">
            <a:off x="2731491" y="3368624"/>
            <a:ext cx="1891080" cy="21891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/>
              <a:t>Smart cctv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/>
            <a:r>
              <a:rPr lang="en-IN"/>
              <a:t>Simply put it’s like a Security Guard which has sense to respond.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007999" y="2930039"/>
            <a:ext cx="5450400" cy="362196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/>
              <a:t>What smart cctv can do ?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512000"/>
            <a:ext cx="9071640" cy="4384440"/>
          </a:xfrm>
        </p:spPr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>
              <a:buNone/>
            </a:pPr>
            <a:endParaRPr lang="en-IN"/>
          </a:p>
          <a:p>
            <a:pPr lvl="0" rtl="0"/>
            <a:r>
              <a:rPr lang="en-IN"/>
              <a:t>What has been stolen ?</a:t>
            </a:r>
          </a:p>
          <a:p>
            <a:pPr lvl="0" rtl="0"/>
            <a:r>
              <a:rPr lang="en-IN"/>
              <a:t>Do I know that person ?</a:t>
            </a:r>
          </a:p>
          <a:p>
            <a:pPr lvl="0" rtl="0"/>
            <a:r>
              <a:rPr lang="en-IN"/>
              <a:t>Who entered?</a:t>
            </a:r>
          </a:p>
          <a:p>
            <a:pPr lvl="0" rtl="0"/>
            <a:r>
              <a:rPr lang="en-IN"/>
              <a:t>Detect Noises ?</a:t>
            </a:r>
          </a:p>
          <a:p>
            <a:pPr lvl="0" rtl="0"/>
            <a:r>
              <a:rPr lang="en-IN"/>
              <a:t>And ofcourse Record ...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5328000" y="2160000"/>
            <a:ext cx="4680000" cy="3137039"/>
          </a:xfrm>
          <a:prstGeom prst="rect">
            <a:avLst/>
          </a:prstGeom>
          <a:noFill/>
          <a:ln w="12600">
            <a:solidFill>
              <a:srgbClr val="81D41A"/>
            </a:solidFill>
            <a:prstDash val="solid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/>
              <a:t>What has been stolen ?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/>
            <a:r>
              <a:rPr lang="en-IN"/>
              <a:t>It smartly analyze frames and find the stolen objects.</a:t>
            </a:r>
          </a:p>
          <a:p>
            <a:pPr lvl="0" rtl="0"/>
            <a:r>
              <a:rPr lang="en-IN"/>
              <a:t>Uses Structural</a:t>
            </a:r>
          </a:p>
          <a:p>
            <a:pPr lvl="0" rtl="0"/>
            <a:r>
              <a:rPr lang="en-IN"/>
              <a:t>Similarity.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3888360" y="1872000"/>
            <a:ext cx="6407640" cy="42706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/>
              <a:t>Working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/>
            <a:r>
              <a:rPr lang="en-IN"/>
              <a:t>Initially the frame is taken when nothing is stolen</a:t>
            </a:r>
          </a:p>
          <a:p>
            <a:pPr lvl="0" rtl="0"/>
            <a:r>
              <a:rPr lang="en-IN"/>
              <a:t>Continuosly detect for any motion happen or not</a:t>
            </a:r>
          </a:p>
          <a:p>
            <a:pPr lvl="0" rtl="0"/>
            <a:r>
              <a:rPr lang="en-IN"/>
              <a:t>If motion happen wait until motion ends</a:t>
            </a:r>
          </a:p>
          <a:p>
            <a:pPr lvl="0" rtl="0"/>
            <a:r>
              <a:rPr lang="en-IN"/>
              <a:t>When motion ends then capture another image</a:t>
            </a:r>
          </a:p>
          <a:p>
            <a:pPr lvl="0" rtl="0"/>
            <a:r>
              <a:rPr lang="en-IN"/>
              <a:t>And just apply structural similarity two both of the frames.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/>
              <a:t>Identify me !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769040"/>
            <a:ext cx="5112000" cy="4384440"/>
          </a:xfrm>
        </p:spPr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/>
            <a:r>
              <a:rPr lang="en-IN"/>
              <a:t>This feature allows to train the model on known circle of us.</a:t>
            </a:r>
          </a:p>
          <a:p>
            <a:pPr lvl="0" rtl="0"/>
            <a:r>
              <a:rPr lang="en-IN"/>
              <a:t>Next time just predict who entered</a:t>
            </a:r>
          </a:p>
          <a:p>
            <a:pPr lvl="0" rtl="0"/>
            <a:r>
              <a:rPr lang="en-IN"/>
              <a:t>Uses LBPHFace Identifaction method.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r="2173" b="26471"/>
          <a:stretch>
            <a:fillRect/>
          </a:stretch>
        </p:blipFill>
        <p:spPr>
          <a:xfrm>
            <a:off x="6263999" y="2355840"/>
            <a:ext cx="3240000" cy="3044160"/>
          </a:xfrm>
          <a:prstGeom prst="rect">
            <a:avLst/>
          </a:prstGeom>
          <a:noFill/>
          <a:ln w="12600">
            <a:solidFill>
              <a:srgbClr val="81D41A"/>
            </a:solidFill>
            <a:custDash>
              <a:ds d="0" sp="0"/>
            </a:custDash>
          </a:ln>
        </p:spPr>
      </p:pic>
      <p:sp>
        <p:nvSpPr>
          <p:cNvPr id="5" name="Freeform 4"/>
          <p:cNvSpPr/>
          <p:nvPr/>
        </p:nvSpPr>
        <p:spPr>
          <a:xfrm>
            <a:off x="6912000" y="2664000"/>
            <a:ext cx="1872000" cy="1728000"/>
          </a:xfrm>
          <a:custGeom>
            <a:avLst/>
            <a:gdLst>
              <a:gd name="f0" fmla="val 10800000"/>
              <a:gd name="f1" fmla="val 5400000"/>
              <a:gd name="f2" fmla="val 180"/>
              <a:gd name="f3" fmla="val w"/>
              <a:gd name="f4" fmla="val h"/>
              <a:gd name="f5" fmla="*/ 5419351 1 1725033"/>
              <a:gd name="f6" fmla="*/ 10800 10800 1"/>
              <a:gd name="f7" fmla="+- 0 0 0"/>
              <a:gd name="f8" fmla="+- 0 0 360"/>
              <a:gd name="f9" fmla="val 10800"/>
              <a:gd name="f10" fmla="*/ f3 1 21600"/>
              <a:gd name="f11" fmla="*/ f4 1 21600"/>
              <a:gd name="f12" fmla="*/ 0 f5 1"/>
              <a:gd name="f13" fmla="*/ f7 f0 1"/>
              <a:gd name="f14" fmla="*/ f8 f0 1"/>
              <a:gd name="f15" fmla="*/ 3163 f10 1"/>
              <a:gd name="f16" fmla="*/ 18437 f10 1"/>
              <a:gd name="f17" fmla="*/ 18437 f11 1"/>
              <a:gd name="f18" fmla="*/ 3163 f11 1"/>
              <a:gd name="f19" fmla="*/ f12 1 f2"/>
              <a:gd name="f20" fmla="*/ f13 1 f2"/>
              <a:gd name="f21" fmla="*/ f14 1 f2"/>
              <a:gd name="f22" fmla="*/ 10800 f10 1"/>
              <a:gd name="f23" fmla="*/ 0 f11 1"/>
              <a:gd name="f24" fmla="*/ 0 f10 1"/>
              <a:gd name="f25" fmla="*/ 10800 f11 1"/>
              <a:gd name="f26" fmla="*/ 21600 f11 1"/>
              <a:gd name="f27" fmla="*/ 21600 f10 1"/>
              <a:gd name="f28" fmla="+- 0 0 f19"/>
              <a:gd name="f29" fmla="+- f20 0 f1"/>
              <a:gd name="f30" fmla="+- f21 0 f1"/>
              <a:gd name="f31" fmla="*/ f28 f0 1"/>
              <a:gd name="f32" fmla="+- f30 0 f29"/>
              <a:gd name="f33" fmla="*/ f31 1 f5"/>
              <a:gd name="f34" fmla="+- f33 0 f1"/>
              <a:gd name="f35" fmla="cos 1 f34"/>
              <a:gd name="f36" fmla="sin 1 f34"/>
              <a:gd name="f37" fmla="+- 0 0 f35"/>
              <a:gd name="f38" fmla="+- 0 0 f36"/>
              <a:gd name="f39" fmla="*/ 10800 f37 1"/>
              <a:gd name="f40" fmla="*/ 10800 f38 1"/>
              <a:gd name="f41" fmla="*/ f39 f39 1"/>
              <a:gd name="f42" fmla="*/ f40 f40 1"/>
              <a:gd name="f43" fmla="+- f41 f42 0"/>
              <a:gd name="f44" fmla="sqrt f43"/>
              <a:gd name="f45" fmla="*/ f6 1 f44"/>
              <a:gd name="f46" fmla="*/ f37 f45 1"/>
              <a:gd name="f47" fmla="*/ f38 f45 1"/>
              <a:gd name="f48" fmla="+- 10800 0 f46"/>
              <a:gd name="f49" fmla="+- 10800 0 f47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29">
                <a:pos x="f22" y="f23"/>
              </a:cxn>
              <a:cxn ang="f29">
                <a:pos x="f15" y="f18"/>
              </a:cxn>
              <a:cxn ang="f29">
                <a:pos x="f24" y="f25"/>
              </a:cxn>
              <a:cxn ang="f29">
                <a:pos x="f15" y="f17"/>
              </a:cxn>
              <a:cxn ang="f29">
                <a:pos x="f22" y="f26"/>
              </a:cxn>
              <a:cxn ang="f29">
                <a:pos x="f16" y="f17"/>
              </a:cxn>
              <a:cxn ang="f29">
                <a:pos x="f27" y="f25"/>
              </a:cxn>
              <a:cxn ang="f29">
                <a:pos x="f16" y="f18"/>
              </a:cxn>
            </a:cxnLst>
            <a:rect l="f15" t="f18" r="f16" b="f17"/>
            <a:pathLst>
              <a:path w="21600" h="21600">
                <a:moveTo>
                  <a:pt x="f48" y="f49"/>
                </a:moveTo>
                <a:arcTo wR="f9" hR="f9" stAng="f29" swAng="f32"/>
                <a:close/>
              </a:path>
            </a:pathLst>
          </a:custGeom>
          <a:noFill/>
          <a:ln w="29160">
            <a:solidFill>
              <a:srgbClr val="77BC65"/>
            </a:solidFill>
            <a:prstDash val="solid"/>
          </a:ln>
        </p:spPr>
        <p:txBody>
          <a:bodyPr wrap="none" lIns="104400" tIns="59400" rIns="104400" bIns="59400" anchor="ctr" anchorCtr="0" compatLnSpc="0"/>
          <a:lstStyle/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IN" sz="1800" b="0" i="0" u="none" strike="noStrike" kern="1200" cap="none">
              <a:ln>
                <a:noFill/>
              </a:ln>
              <a:latin typeface="Liberation Sans" pitchFamily="18"/>
              <a:ea typeface="DejaVu Sans" pitchFamily="2"/>
              <a:cs typeface="DejaVu Sans" pitchFamily="2"/>
            </a:endParaRPr>
          </a:p>
        </p:txBody>
      </p:sp>
      <p:sp>
        <p:nvSpPr>
          <p:cNvPr id="6" name="Freeform 5"/>
          <p:cNvSpPr/>
          <p:nvPr/>
        </p:nvSpPr>
        <p:spPr>
          <a:xfrm>
            <a:off x="8208000" y="1655999"/>
            <a:ext cx="1512000" cy="720000"/>
          </a:xfrm>
          <a:custGeom>
            <a:avLst>
              <a:gd name="f0" fmla="val 4965"/>
              <a:gd name="f1" fmla="val 38560"/>
            </a:avLst>
            <a:gdLst>
              <a:gd name="f2" fmla="val 21600000"/>
              <a:gd name="f3" fmla="val 10800000"/>
              <a:gd name="f4" fmla="val 5400000"/>
              <a:gd name="f5" fmla="val 180"/>
              <a:gd name="f6" fmla="val w"/>
              <a:gd name="f7" fmla="val h"/>
              <a:gd name="f8" fmla="*/ 5419351 1 1725033"/>
              <a:gd name="f9" fmla="val -2147483647"/>
              <a:gd name="f10" fmla="val 2147483647"/>
              <a:gd name="f11" fmla="min 0 21600"/>
              <a:gd name="f12" fmla="max 0 21600"/>
              <a:gd name="f13" fmla="+- 0 0 0"/>
              <a:gd name="f14" fmla="*/ f6 1 21600"/>
              <a:gd name="f15" fmla="*/ f7 1 21600"/>
              <a:gd name="f16" fmla="*/ f8 1 180"/>
              <a:gd name="f17" fmla="pin -2147483647 f0 2147483647"/>
              <a:gd name="f18" fmla="pin -2147483647 f1 2147483647"/>
              <a:gd name="f19" fmla="+- f12 0 f11"/>
              <a:gd name="f20" fmla="*/ f13 f3 1"/>
              <a:gd name="f21" fmla="+- f17 0 10800"/>
              <a:gd name="f22" fmla="+- f18 0 10800"/>
              <a:gd name="f23" fmla="*/ f17 f14 1"/>
              <a:gd name="f24" fmla="*/ f18 f15 1"/>
              <a:gd name="f25" fmla="*/ 3200 f14 1"/>
              <a:gd name="f26" fmla="*/ 18400 f14 1"/>
              <a:gd name="f27" fmla="*/ 18400 f15 1"/>
              <a:gd name="f28" fmla="*/ 3200 f15 1"/>
              <a:gd name="f29" fmla="*/ f19 1 2"/>
              <a:gd name="f30" fmla="*/ 10800 f14 1"/>
              <a:gd name="f31" fmla="*/ 0 f15 1"/>
              <a:gd name="f32" fmla="*/ f20 1 f5"/>
              <a:gd name="f33" fmla="*/ 3160 f14 1"/>
              <a:gd name="f34" fmla="*/ 3160 f15 1"/>
              <a:gd name="f35" fmla="*/ 0 f14 1"/>
              <a:gd name="f36" fmla="*/ 10800 f15 1"/>
              <a:gd name="f37" fmla="*/ 18440 f15 1"/>
              <a:gd name="f38" fmla="*/ 21600 f15 1"/>
              <a:gd name="f39" fmla="*/ 18440 f14 1"/>
              <a:gd name="f40" fmla="*/ 21600 f14 1"/>
              <a:gd name="f41" fmla="*/ f21 f21 1"/>
              <a:gd name="f42" fmla="*/ f22 f22 1"/>
              <a:gd name="f43" fmla="+- 0 0 f22"/>
              <a:gd name="f44" fmla="+- 0 0 f21"/>
              <a:gd name="f45" fmla="+- f11 f29 0"/>
              <a:gd name="f46" fmla="*/ f29 f29 1"/>
              <a:gd name="f47" fmla="+- f32 0 f4"/>
              <a:gd name="f48" fmla="+- f41 f42 0"/>
              <a:gd name="f49" fmla="at2 f43 f44"/>
              <a:gd name="f50" fmla="sqrt f48"/>
              <a:gd name="f51" fmla="+- f49 f4 0"/>
              <a:gd name="f52" fmla="+- f50 0 10800"/>
              <a:gd name="f53" fmla="*/ f51 f8 1"/>
              <a:gd name="f54" fmla="*/ f53 1 f3"/>
              <a:gd name="f55" fmla="+- 0 0 f54"/>
              <a:gd name="f56" fmla="val f55"/>
              <a:gd name="f57" fmla="*/ f56 1 f16"/>
              <a:gd name="f58" fmla="+- f57 0 10"/>
              <a:gd name="f59" fmla="+- f57 10 0"/>
              <a:gd name="f60" fmla="*/ f57 f16 1"/>
              <a:gd name="f61" fmla="+- 0 0 f60"/>
              <a:gd name="f62" fmla="*/ f58 f16 1"/>
              <a:gd name="f63" fmla="*/ f59 f16 1"/>
              <a:gd name="f64" fmla="*/ f61 f3 1"/>
              <a:gd name="f65" fmla="+- 0 0 f62"/>
              <a:gd name="f66" fmla="+- 0 0 f63"/>
              <a:gd name="f67" fmla="*/ f64 1 f8"/>
              <a:gd name="f68" fmla="*/ f65 f3 1"/>
              <a:gd name="f69" fmla="*/ f66 f3 1"/>
              <a:gd name="f70" fmla="+- f67 0 f4"/>
              <a:gd name="f71" fmla="*/ f68 1 f8"/>
              <a:gd name="f72" fmla="*/ f69 1 f8"/>
              <a:gd name="f73" fmla="sin 1 f70"/>
              <a:gd name="f74" fmla="cos 1 f70"/>
              <a:gd name="f75" fmla="+- f71 0 f4"/>
              <a:gd name="f76" fmla="+- f72 0 f4"/>
              <a:gd name="f77" fmla="+- 0 0 f73"/>
              <a:gd name="f78" fmla="+- 0 0 f74"/>
              <a:gd name="f79" fmla="sin 1 f75"/>
              <a:gd name="f80" fmla="cos 1 f75"/>
              <a:gd name="f81" fmla="sin 1 f76"/>
              <a:gd name="f82" fmla="cos 1 f76"/>
              <a:gd name="f83" fmla="*/ 10800 f77 1"/>
              <a:gd name="f84" fmla="*/ 10800 f78 1"/>
              <a:gd name="f85" fmla="+- 0 0 f79"/>
              <a:gd name="f86" fmla="+- 0 0 f80"/>
              <a:gd name="f87" fmla="+- 0 0 f81"/>
              <a:gd name="f88" fmla="+- 0 0 f82"/>
              <a:gd name="f89" fmla="+- f83 10800 0"/>
              <a:gd name="f90" fmla="+- f84 10800 0"/>
              <a:gd name="f91" fmla="*/ 10800 f85 1"/>
              <a:gd name="f92" fmla="*/ 10800 f86 1"/>
              <a:gd name="f93" fmla="*/ 10800 f87 1"/>
              <a:gd name="f94" fmla="*/ 10800 f88 1"/>
              <a:gd name="f95" fmla="?: f52 f17 f89"/>
              <a:gd name="f96" fmla="?: f52 f18 f90"/>
              <a:gd name="f97" fmla="+- f91 10800 0"/>
              <a:gd name="f98" fmla="+- f92 10800 0"/>
              <a:gd name="f99" fmla="+- f93 10800 0"/>
              <a:gd name="f100" fmla="+- f94 10800 0"/>
              <a:gd name="f101" fmla="+- f99 0 f45"/>
              <a:gd name="f102" fmla="+- f100 0 f45"/>
              <a:gd name="f103" fmla="+- f97 0 f45"/>
              <a:gd name="f104" fmla="+- f98 0 f45"/>
              <a:gd name="f105" fmla="*/ f95 f14 1"/>
              <a:gd name="f106" fmla="*/ f96 f15 1"/>
              <a:gd name="f107" fmla="at2 f101 f102"/>
              <a:gd name="f108" fmla="at2 f103 f104"/>
              <a:gd name="f109" fmla="+- f107 f4 0"/>
              <a:gd name="f110" fmla="+- f108 f4 0"/>
              <a:gd name="f111" fmla="*/ f109 f8 1"/>
              <a:gd name="f112" fmla="*/ f110 f8 1"/>
              <a:gd name="f113" fmla="*/ f111 1 f3"/>
              <a:gd name="f114" fmla="*/ f112 1 f3"/>
              <a:gd name="f115" fmla="+- 0 0 f113"/>
              <a:gd name="f116" fmla="+- 0 0 f114"/>
              <a:gd name="f117" fmla="+- 0 0 f115"/>
              <a:gd name="f118" fmla="+- 0 0 f116"/>
              <a:gd name="f119" fmla="*/ f117 f3 1"/>
              <a:gd name="f120" fmla="*/ f118 f3 1"/>
              <a:gd name="f121" fmla="*/ f119 1 f8"/>
              <a:gd name="f122" fmla="*/ f120 1 f8"/>
              <a:gd name="f123" fmla="+- f121 0 f4"/>
              <a:gd name="f124" fmla="+- f122 0 f4"/>
              <a:gd name="f125" fmla="cos 1 f123"/>
              <a:gd name="f126" fmla="sin 1 f123"/>
              <a:gd name="f127" fmla="+- f124 0 f123"/>
              <a:gd name="f128" fmla="+- 0 0 f125"/>
              <a:gd name="f129" fmla="+- 0 0 f126"/>
              <a:gd name="f130" fmla="+- f127 f2 0"/>
              <a:gd name="f131" fmla="*/ f29 f128 1"/>
              <a:gd name="f132" fmla="*/ f29 f129 1"/>
              <a:gd name="f133" fmla="?: f127 f127 f130"/>
              <a:gd name="f134" fmla="*/ f131 f131 1"/>
              <a:gd name="f135" fmla="*/ f132 f132 1"/>
              <a:gd name="f136" fmla="+- f134 f135 0"/>
              <a:gd name="f137" fmla="sqrt f136"/>
              <a:gd name="f138" fmla="*/ f46 1 f137"/>
              <a:gd name="f139" fmla="*/ f128 f138 1"/>
              <a:gd name="f140" fmla="*/ f129 f138 1"/>
              <a:gd name="f141" fmla="+- f45 0 f139"/>
              <a:gd name="f142" fmla="+- f45 0 f140"/>
            </a:gdLst>
            <a:ahLst>
              <a:ahXY gdRefX="f0" minX="f9" maxX="f10" gdRefY="f1" minY="f9" maxY="f10">
                <a:pos x="f23" y="f24"/>
              </a:ahXY>
            </a:ahLst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  <a:cxn ang="f47">
                <a:pos x="f30" y="f31"/>
              </a:cxn>
              <a:cxn ang="f47">
                <a:pos x="f33" y="f34"/>
              </a:cxn>
              <a:cxn ang="f47">
                <a:pos x="f35" y="f36"/>
              </a:cxn>
              <a:cxn ang="f47">
                <a:pos x="f33" y="f37"/>
              </a:cxn>
              <a:cxn ang="f47">
                <a:pos x="f30" y="f38"/>
              </a:cxn>
              <a:cxn ang="f47">
                <a:pos x="f39" y="f37"/>
              </a:cxn>
              <a:cxn ang="f47">
                <a:pos x="f40" y="f36"/>
              </a:cxn>
              <a:cxn ang="f47">
                <a:pos x="f39" y="f34"/>
              </a:cxn>
              <a:cxn ang="f47">
                <a:pos x="f105" y="f106"/>
              </a:cxn>
            </a:cxnLst>
            <a:rect l="f25" t="f28" r="f26" b="f27"/>
            <a:pathLst>
              <a:path w="21600" h="21600">
                <a:moveTo>
                  <a:pt x="f141" y="f142"/>
                </a:moveTo>
                <a:arcTo wR="f29" hR="f29" stAng="f123" swAng="f133"/>
                <a:lnTo>
                  <a:pt x="f95" y="f96"/>
                </a:lnTo>
                <a:close/>
              </a:path>
            </a:pathLst>
          </a:custGeom>
          <a:solidFill>
            <a:srgbClr val="81D41A"/>
          </a:solidFill>
          <a:ln>
            <a:noFill/>
            <a:prstDash val="solid"/>
          </a:ln>
        </p:spPr>
        <p:txBody>
          <a:bodyPr vert="horz" wrap="none" lIns="90000" tIns="45000" rIns="90000" bIns="45000" anchor="ctr" anchorCtr="0" compatLnSpc="0"/>
          <a:lstStyle/>
          <a:p>
            <a:pPr marL="0" marR="0" lvl="0" indent="0" algn="ctr" rtl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IN" sz="1800" b="0" i="0" u="none" strike="noStrike" kern="1200" cap="none">
                <a:ln>
                  <a:noFill/>
                </a:ln>
                <a:latin typeface="Liberation Sans" pitchFamily="18"/>
                <a:ea typeface="DejaVu Sans" pitchFamily="2"/>
                <a:cs typeface="DejaVu Sans" pitchFamily="2"/>
              </a:rPr>
              <a:t>sidhu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>
          <a:xfrm>
            <a:off x="503999" y="-94680"/>
            <a:ext cx="9071640" cy="1262160"/>
          </a:xfrm>
        </p:spPr>
        <p:txBody>
          <a:bodyPr vert="horz"/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 sz="4000"/>
              <a:t>Working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>
          <a:xfrm>
            <a:off x="503999" y="1167480"/>
            <a:ext cx="9071640" cy="4986000"/>
          </a:xfrm>
        </p:spPr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/>
            <a:r>
              <a:rPr lang="en-IN"/>
              <a:t>First Train the model with dataset.</a:t>
            </a:r>
          </a:p>
          <a:p>
            <a:pPr lvl="0" rtl="0"/>
            <a:r>
              <a:rPr lang="en-IN"/>
              <a:t>Second Detect for faces in frames.</a:t>
            </a:r>
          </a:p>
          <a:p>
            <a:pPr lvl="0" rtl="0"/>
            <a:r>
              <a:rPr lang="en-IN"/>
              <a:t>Then make prediction by using trained model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604800" y="5163840"/>
            <a:ext cx="6667200" cy="1676160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"/>
          <p:cNvPicPr>
            <a:picLocks noChangeAspect="1"/>
          </p:cNvPicPr>
          <p:nvPr/>
        </p:nvPicPr>
        <p:blipFill>
          <a:blip r:embed="rId4">
            <a:lum/>
            <a:alphaModFix/>
          </a:blip>
          <a:srcRect/>
          <a:stretch>
            <a:fillRect/>
          </a:stretch>
        </p:blipFill>
        <p:spPr>
          <a:xfrm>
            <a:off x="4176000" y="2909520"/>
            <a:ext cx="4536000" cy="2274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 noGrp="1"/>
          </p:cNvSpPr>
          <p:nvPr>
            <p:ph type="title" idx="4294967295"/>
          </p:nvPr>
        </p:nvSpPr>
        <p:spPr/>
        <p:txBody>
          <a:bodyPr vert="horz">
            <a:spAutoFit/>
          </a:bodyPr>
          <a:lstStyle>
            <a:defPPr lvl="0">
              <a:buSzPct val="45000"/>
              <a:buFont typeface="StarSymbol"/>
              <a:buNone/>
            </a:defPPr>
            <a:lvl1pPr lvl="0">
              <a:buSzPct val="45000"/>
              <a:buFont typeface="StarSymbol"/>
              <a:buChar char="●"/>
            </a:lvl1pPr>
            <a:lvl2pPr lvl="1">
              <a:buSzPct val="45000"/>
              <a:buFont typeface="StarSymbol"/>
              <a:buChar char="●"/>
            </a:lvl2pPr>
            <a:lvl3pPr lvl="2">
              <a:buSzPct val="45000"/>
              <a:buFont typeface="StarSymbol"/>
              <a:buChar char="●"/>
            </a:lvl3pPr>
            <a:lvl4pPr lvl="3">
              <a:buSzPct val="45000"/>
              <a:buFont typeface="StarSymbol"/>
              <a:buChar char="●"/>
            </a:lvl4pPr>
            <a:lvl5pPr lvl="4">
              <a:buSzPct val="45000"/>
              <a:buFont typeface="StarSymbol"/>
              <a:buChar char="●"/>
            </a:lvl5pPr>
            <a:lvl6pPr lvl="5">
              <a:buSzPct val="45000"/>
              <a:buFont typeface="StarSymbol"/>
              <a:buChar char="●"/>
            </a:lvl6pPr>
            <a:lvl7pPr lvl="6">
              <a:buSzPct val="45000"/>
              <a:buFont typeface="StarSymbol"/>
              <a:buChar char="●"/>
            </a:lvl7pPr>
            <a:lvl8pPr lvl="7">
              <a:buSzPct val="45000"/>
              <a:buFont typeface="StarSymbol"/>
              <a:buChar char="●"/>
            </a:lvl8pPr>
            <a:lvl9pPr lvl="8">
              <a:buSzPct val="45000"/>
              <a:buFont typeface="StarSymbol"/>
              <a:buChar char="●"/>
            </a:lvl9pPr>
          </a:lstStyle>
          <a:p>
            <a:pPr lvl="0" rtl="0">
              <a:buNone/>
            </a:pPr>
            <a:r>
              <a:rPr lang="en-IN" b="1">
                <a:solidFill>
                  <a:srgbClr val="00A933"/>
                </a:solidFill>
              </a:rPr>
              <a:t>Who entered and exit ?</a:t>
            </a:r>
          </a:p>
        </p:txBody>
      </p:sp>
      <p:sp>
        <p:nvSpPr>
          <p:cNvPr id="3" name="Text Placeholder 2"/>
          <p:cNvSpPr txBox="1">
            <a:spLocks noGrp="1"/>
          </p:cNvSpPr>
          <p:nvPr>
            <p:ph type="body" idx="4294967295"/>
          </p:nvPr>
        </p:nvSpPr>
        <p:spPr/>
        <p:txBody>
          <a:bodyPr vert="horz"/>
          <a:lstStyle>
            <a:def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None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defPPr>
            <a:lvl1pPr marL="432000" lvl="0" indent="-324000">
              <a:spcBef>
                <a:spcPts val="1417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32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1pPr>
            <a:lvl2pPr marL="864000" lvl="1" indent="-324000">
              <a:spcBef>
                <a:spcPts val="1134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8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2pPr>
            <a:lvl3pPr marL="1295999" lvl="2" indent="-288000">
              <a:spcBef>
                <a:spcPts val="850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4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3pPr>
            <a:lvl4pPr marL="1728000" lvl="3" indent="-216000">
              <a:spcBef>
                <a:spcPts val="567"/>
              </a:spcBef>
              <a:spcAft>
                <a:spcPts val="0"/>
              </a:spcAft>
              <a:buSzPct val="75000"/>
              <a:buFont typeface="StarSymbol"/>
              <a:buChar char="–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4pPr>
            <a:lvl5pPr marL="2160000" lvl="4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5pPr>
            <a:lvl6pPr marL="2592000" lvl="5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6pPr>
            <a:lvl7pPr marL="3024000" lvl="6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7pPr>
            <a:lvl8pPr marL="3456000" lvl="7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8pPr>
            <a:lvl9pPr marL="3887999" lvl="8" indent="-216000">
              <a:spcBef>
                <a:spcPts val="283"/>
              </a:spcBef>
              <a:spcAft>
                <a:spcPts val="0"/>
              </a:spcAft>
              <a:buSzPct val="45000"/>
              <a:buFont typeface="StarSymbol"/>
              <a:buChar char="●"/>
              <a:defRPr lang="en-IN" sz="2000" b="0" i="0" u="none" strike="noStrike" kern="1200" cap="none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ans" pitchFamily="18"/>
              </a:defRPr>
            </a:lvl9pPr>
          </a:lstStyle>
          <a:p>
            <a:pPr lvl="0" rtl="0"/>
            <a:r>
              <a:rPr lang="en-IN">
                <a:latin typeface="FreeSans" pitchFamily="34"/>
              </a:rPr>
              <a:t>It just detect for noise in two ends {left, right}.</a:t>
            </a:r>
          </a:p>
          <a:p>
            <a:pPr lvl="0" rtl="0"/>
            <a:r>
              <a:rPr lang="en-IN">
                <a:latin typeface="FreeSans" pitchFamily="34"/>
              </a:rPr>
              <a:t>And follow the motion.</a:t>
            </a:r>
          </a:p>
          <a:p>
            <a:pPr lvl="0" rtl="0"/>
            <a:r>
              <a:rPr lang="en-IN">
                <a:latin typeface="FreeSans" pitchFamily="34"/>
              </a:rPr>
              <a:t>Click its picture and save ...</a:t>
            </a:r>
          </a:p>
        </p:txBody>
      </p:sp>
      <p:pic>
        <p:nvPicPr>
          <p:cNvPr id="4" name=""/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 t="26096" b="25427"/>
          <a:stretch>
            <a:fillRect/>
          </a:stretch>
        </p:blipFill>
        <p:spPr>
          <a:xfrm>
            <a:off x="1007999" y="3816000"/>
            <a:ext cx="5112000" cy="2597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orestbird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Forestbird1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Forestbird2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Forestbird3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308</Words>
  <Application>Microsoft Office PowerPoint</Application>
  <PresentationFormat>On-screen Show (4:3)</PresentationFormat>
  <Paragraphs>59</Paragraphs>
  <Slides>14</Slides>
  <Notes>14</Notes>
  <HiddenSlides>0</HiddenSlides>
  <MMClips>0</MMClips>
  <ScaleCrop>false</ScaleCrop>
  <HeadingPairs>
    <vt:vector size="4" baseType="variant">
      <vt:variant>
        <vt:lpstr>Theme</vt:lpstr>
      </vt:variant>
      <vt:variant>
        <vt:i4>4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Forestbird</vt:lpstr>
      <vt:lpstr>Forestbird1</vt:lpstr>
      <vt:lpstr>Forestbird2</vt:lpstr>
      <vt:lpstr>Forestbird3</vt:lpstr>
      <vt:lpstr>Smart cctv Camera</vt:lpstr>
      <vt:lpstr>Todays’s cctv</vt:lpstr>
      <vt:lpstr>Smart cctv</vt:lpstr>
      <vt:lpstr>What smart cctv can do ?</vt:lpstr>
      <vt:lpstr>What has been stolen ?</vt:lpstr>
      <vt:lpstr>Working</vt:lpstr>
      <vt:lpstr>Identify me !</vt:lpstr>
      <vt:lpstr>Working</vt:lpstr>
      <vt:lpstr>Who entered and exit ?</vt:lpstr>
      <vt:lpstr>Working</vt:lpstr>
      <vt:lpstr>Find Noises</vt:lpstr>
      <vt:lpstr>Working</vt:lpstr>
      <vt:lpstr>Normal vs Smart cctv</vt:lpstr>
      <vt:lpstr>Thanks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Forestbird</dc:title>
  <dc:creator>Pradyun-PC</dc:creator>
  <cp:lastModifiedBy>DELL</cp:lastModifiedBy>
  <cp:revision>38</cp:revision>
  <dcterms:created xsi:type="dcterms:W3CDTF">2021-03-01T14:33:53Z</dcterms:created>
  <dcterms:modified xsi:type="dcterms:W3CDTF">2023-02-27T17:26:58Z</dcterms:modified>
</cp:coreProperties>
</file>

<file path=docProps/thumbnail.jpeg>
</file>